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ora Medium"/>
      <p:regular r:id="rId26"/>
      <p:bold r:id="rId27"/>
      <p:italic r:id="rId28"/>
      <p:boldItalic r:id="rId29"/>
    </p:embeddedFont>
    <p:embeddedFont>
      <p:font typeface="Figtree"/>
      <p:regular r:id="rId30"/>
      <p:bold r:id="rId31"/>
      <p:italic r:id="rId32"/>
      <p:boldItalic r:id="rId33"/>
    </p:embeddedFont>
    <p:embeddedFont>
      <p:font typeface="Hanken Grotesk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Lora"/>
      <p:regular r:id="rId46"/>
      <p:bold r:id="rId47"/>
      <p:italic r:id="rId48"/>
      <p:boldItalic r:id="rId49"/>
    </p:embeddedFont>
    <p:embeddedFont>
      <p:font typeface="DM Serif Display"/>
      <p:regular r:id="rId50"/>
      <p:italic r:id="rId51"/>
    </p:embeddedFont>
    <p:embeddedFont>
      <p:font typeface="Open Sans Light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  <p:embeddedFont>
      <p:font typeface="Hanken Grotesk Black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1391FC-4A65-450D-8E41-2FC1DBB47A2D}">
  <a:tblStyle styleId="{E61391FC-4A65-450D-8E41-2FC1DBB47A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Lora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-italic.fntdata"/><Relationship Id="rId47" Type="http://schemas.openxmlformats.org/officeDocument/2006/relationships/font" Target="fonts/Lora-bold.fntdata"/><Relationship Id="rId49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gtree-bold.fntdata"/><Relationship Id="rId30" Type="http://schemas.openxmlformats.org/officeDocument/2006/relationships/font" Target="fonts/Figtree-regular.fntdata"/><Relationship Id="rId33" Type="http://schemas.openxmlformats.org/officeDocument/2006/relationships/font" Target="fonts/Figtree-boldItalic.fntdata"/><Relationship Id="rId32" Type="http://schemas.openxmlformats.org/officeDocument/2006/relationships/font" Target="fonts/Figtree-italic.fntdata"/><Relationship Id="rId35" Type="http://schemas.openxmlformats.org/officeDocument/2006/relationships/font" Target="fonts/HankenGrotesk-bold.fntdata"/><Relationship Id="rId34" Type="http://schemas.openxmlformats.org/officeDocument/2006/relationships/font" Target="fonts/HankenGrotesk-regular.fntdata"/><Relationship Id="rId37" Type="http://schemas.openxmlformats.org/officeDocument/2006/relationships/font" Target="fonts/HankenGrotesk-boldItalic.fntdata"/><Relationship Id="rId36" Type="http://schemas.openxmlformats.org/officeDocument/2006/relationships/font" Target="fonts/HankenGrotesk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61" Type="http://schemas.openxmlformats.org/officeDocument/2006/relationships/font" Target="fonts/HankenGrotesk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ankenGroteskBlack-bold.fntdata"/><Relationship Id="rId26" Type="http://schemas.openxmlformats.org/officeDocument/2006/relationships/font" Target="fonts/LoraMedium-regular.fntdata"/><Relationship Id="rId25" Type="http://schemas.openxmlformats.org/officeDocument/2006/relationships/slide" Target="slides/slide20.xml"/><Relationship Id="rId28" Type="http://schemas.openxmlformats.org/officeDocument/2006/relationships/font" Target="fonts/LoraMedium-italic.fntdata"/><Relationship Id="rId27" Type="http://schemas.openxmlformats.org/officeDocument/2006/relationships/font" Target="fonts/LoraMedium-bold.fntdata"/><Relationship Id="rId29" Type="http://schemas.openxmlformats.org/officeDocument/2006/relationships/font" Target="fonts/LoraMedium-boldItalic.fntdata"/><Relationship Id="rId51" Type="http://schemas.openxmlformats.org/officeDocument/2006/relationships/font" Target="fonts/DMSerifDisplay-italic.fntdata"/><Relationship Id="rId50" Type="http://schemas.openxmlformats.org/officeDocument/2006/relationships/font" Target="fonts/DMSerifDisplay-regular.fntdata"/><Relationship Id="rId53" Type="http://schemas.openxmlformats.org/officeDocument/2006/relationships/font" Target="fonts/OpenSansLight-bold.fntdata"/><Relationship Id="rId52" Type="http://schemas.openxmlformats.org/officeDocument/2006/relationships/font" Target="fonts/OpenSansLight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12f141654_0_3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12f141654_0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12f141654_0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12f141654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22eb791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522eb791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5caf3b9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5caf3b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22eb7919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22eb791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12f141654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12f141654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Compare this time period to our heat map to determine the least restrictive policies that were implemented during this time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522eb791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522eb791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2151cfeea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2151cfeea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d2151cfee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d2151cfee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91a28b5f9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91a28b5f9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transition- how does this strategy translate into the marketing segment of each company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2ff04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12ff04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cfebce59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cfebce59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45caf3b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45caf3b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12f141654_0_3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12f141654_0_3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12f141654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12f141654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65e7bc0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65e7bc0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44f9d9c8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944f9d9c8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522eb79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522eb79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4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720000" y="445025"/>
            <a:ext cx="3615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5"/>
          <p:cNvSpPr/>
          <p:nvPr/>
        </p:nvSpPr>
        <p:spPr>
          <a:xfrm>
            <a:off x="-6850" y="4845925"/>
            <a:ext cx="9150900" cy="29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1600"/>
              </a:spcBef>
              <a:spcAft>
                <a:spcPts val="160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6"/>
          <p:cNvSpPr/>
          <p:nvPr/>
        </p:nvSpPr>
        <p:spPr>
          <a:xfrm>
            <a:off x="8742875" y="-43825"/>
            <a:ext cx="441000" cy="7665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6"/>
          <p:cNvGrpSpPr/>
          <p:nvPr/>
        </p:nvGrpSpPr>
        <p:grpSpPr>
          <a:xfrm>
            <a:off x="8430824" y="189204"/>
            <a:ext cx="535722" cy="549609"/>
            <a:chOff x="7982875" y="197275"/>
            <a:chExt cx="992446" cy="1018172"/>
          </a:xfrm>
        </p:grpSpPr>
        <p:sp>
          <p:nvSpPr>
            <p:cNvPr id="141" name="Google Shape;141;p26"/>
            <p:cNvSpPr/>
            <p:nvPr/>
          </p:nvSpPr>
          <p:spPr>
            <a:xfrm>
              <a:off x="8252143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8365102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8468623" y="47124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8582294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8692538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8800132" y="47124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8176373" y="88122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8157430" y="92993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8172962" y="19727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8271731" y="23716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8210847" y="83592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8207485" y="44147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8442213" y="819695"/>
              <a:ext cx="257088" cy="246260"/>
            </a:xfrm>
            <a:custGeom>
              <a:rect b="b" l="l" r="r" t="t"/>
              <a:pathLst>
                <a:path extrusionOk="0" h="14873" w="15527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595110" y="979348"/>
              <a:ext cx="35201" cy="46676"/>
            </a:xfrm>
            <a:custGeom>
              <a:rect b="b" l="l" r="r" t="t"/>
              <a:pathLst>
                <a:path extrusionOk="0" h="2819" w="2126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8049174" y="751806"/>
              <a:ext cx="180626" cy="342790"/>
            </a:xfrm>
            <a:custGeom>
              <a:rect b="b" l="l" r="r" t="t"/>
              <a:pathLst>
                <a:path extrusionOk="0" h="20703" w="10909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7982875" y="1132245"/>
              <a:ext cx="297687" cy="83201"/>
            </a:xfrm>
            <a:custGeom>
              <a:rect b="b" l="l" r="r" t="t"/>
              <a:pathLst>
                <a:path extrusionOk="0" h="5025" w="17979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8229143" y="920931"/>
              <a:ext cx="478975" cy="119380"/>
            </a:xfrm>
            <a:custGeom>
              <a:rect b="b" l="l" r="r" t="t"/>
              <a:pathLst>
                <a:path extrusionOk="0" h="7210" w="28928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8076246" y="759224"/>
              <a:ext cx="171850" cy="73532"/>
            </a:xfrm>
            <a:custGeom>
              <a:rect b="b" l="l" r="r" t="t"/>
              <a:pathLst>
                <a:path extrusionOk="0" h="4441" w="10379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8064059" y="827576"/>
              <a:ext cx="171850" cy="75552"/>
            </a:xfrm>
            <a:custGeom>
              <a:rect b="b" l="l" r="r" t="t"/>
              <a:pathLst>
                <a:path extrusionOk="0" h="4563" w="10379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8039007" y="941231"/>
              <a:ext cx="177265" cy="73548"/>
            </a:xfrm>
            <a:custGeom>
              <a:rect b="b" l="l" r="r" t="t"/>
              <a:pathLst>
                <a:path extrusionOk="0" h="4442" w="10706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8026820" y="1014302"/>
              <a:ext cx="176619" cy="72836"/>
            </a:xfrm>
            <a:custGeom>
              <a:rect b="b" l="l" r="r" t="t"/>
              <a:pathLst>
                <a:path extrusionOk="0" h="4399" w="10667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8063364" y="880363"/>
              <a:ext cx="191487" cy="91116"/>
            </a:xfrm>
            <a:custGeom>
              <a:rect b="b" l="l" r="r" t="t"/>
              <a:pathLst>
                <a:path extrusionOk="0" h="5503" w="11565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8397572" y="848754"/>
              <a:ext cx="309857" cy="206025"/>
            </a:xfrm>
            <a:custGeom>
              <a:rect b="b" l="l" r="r" t="t"/>
              <a:pathLst>
                <a:path extrusionOk="0" h="12443" w="18714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8583635" y="802093"/>
              <a:ext cx="127857" cy="104213"/>
            </a:xfrm>
            <a:custGeom>
              <a:rect b="b" l="l" r="r" t="t"/>
              <a:pathLst>
                <a:path extrusionOk="0" h="6294" w="7722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8591053" y="611311"/>
              <a:ext cx="269970" cy="280749"/>
            </a:xfrm>
            <a:custGeom>
              <a:rect b="b" l="l" r="r" t="t"/>
              <a:pathLst>
                <a:path extrusionOk="0" h="16956" w="16305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6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9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9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10.jpg"/><Relationship Id="rId7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125" y="0"/>
            <a:ext cx="9144000" cy="5143500"/>
          </a:xfrm>
          <a:prstGeom prst="rect">
            <a:avLst/>
          </a:prstGeom>
          <a:solidFill>
            <a:srgbClr val="7EA2C2">
              <a:alpha val="683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3" name="Google Shape;173;p28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8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8"/>
          <p:cNvSpPr txBox="1"/>
          <p:nvPr>
            <p:ph type="ctrTitle"/>
          </p:nvPr>
        </p:nvSpPr>
        <p:spPr>
          <a:xfrm>
            <a:off x="1740000" y="1691225"/>
            <a:ext cx="6042000" cy="22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lt1"/>
                </a:solidFill>
              </a:rPr>
              <a:t>Strategic Policy Planning: Caladan's COVID-19 Response</a:t>
            </a:r>
            <a:endParaRPr sz="5000">
              <a:solidFill>
                <a:schemeClr val="lt1"/>
              </a:solidFill>
            </a:endParaRPr>
          </a:p>
        </p:txBody>
      </p:sp>
      <p:grpSp>
        <p:nvGrpSpPr>
          <p:cNvPr id="176" name="Google Shape;176;p28"/>
          <p:cNvGrpSpPr/>
          <p:nvPr/>
        </p:nvGrpSpPr>
        <p:grpSpPr>
          <a:xfrm>
            <a:off x="2838289" y="945755"/>
            <a:ext cx="3845418" cy="308127"/>
            <a:chOff x="0" y="0"/>
            <a:chExt cx="2058685" cy="162300"/>
          </a:xfrm>
        </p:grpSpPr>
        <p:sp>
          <p:nvSpPr>
            <p:cNvPr id="177" name="Google Shape;177;p28"/>
            <p:cNvSpPr/>
            <p:nvPr/>
          </p:nvSpPr>
          <p:spPr>
            <a:xfrm>
              <a:off x="0" y="0"/>
              <a:ext cx="2058649" cy="162211"/>
            </a:xfrm>
            <a:custGeom>
              <a:rect b="b" l="l" r="r" t="t"/>
              <a:pathLst>
                <a:path extrusionOk="0" h="162211" w="2058649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8" name="Google Shape;178;p28"/>
            <p:cNvSpPr txBox="1"/>
            <p:nvPr/>
          </p:nvSpPr>
          <p:spPr>
            <a:xfrm>
              <a:off x="33085" y="0"/>
              <a:ext cx="20256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2C434E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Team 1 Presents</a:t>
              </a:r>
              <a:endParaRPr sz="1000"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79" name="Google Shape;179;p28"/>
          <p:cNvSpPr txBox="1"/>
          <p:nvPr/>
        </p:nvSpPr>
        <p:spPr>
          <a:xfrm>
            <a:off x="2634388" y="273920"/>
            <a:ext cx="14637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A5958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/>
          <p:nvPr/>
        </p:nvSpPr>
        <p:spPr>
          <a:xfrm>
            <a:off x="0" y="-15600"/>
            <a:ext cx="9234300" cy="47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9" name="Google Shape;369;p37"/>
          <p:cNvSpPr txBox="1"/>
          <p:nvPr>
            <p:ph idx="4294967295" type="ctrTitle"/>
          </p:nvPr>
        </p:nvSpPr>
        <p:spPr>
          <a:xfrm>
            <a:off x="145475" y="3812400"/>
            <a:ext cx="28830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Schema Model </a:t>
            </a:r>
            <a:r>
              <a:rPr lang="es" sz="2600"/>
              <a:t> </a:t>
            </a:r>
            <a:endParaRPr sz="2600"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02" y="286825"/>
            <a:ext cx="7265399" cy="41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5" name="Google Shape;375;p37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6" name="Google Shape;376;p37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77" name="Google Shape;377;p37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idx="4294967295" type="ctrTitle"/>
          </p:nvPr>
        </p:nvSpPr>
        <p:spPr>
          <a:xfrm>
            <a:off x="336600" y="248150"/>
            <a:ext cx="533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Data Transformation Model</a:t>
            </a:r>
            <a:endParaRPr sz="2600"/>
          </a:p>
        </p:txBody>
      </p:sp>
      <p:sp>
        <p:nvSpPr>
          <p:cNvPr id="392" name="Google Shape;392;p38"/>
          <p:cNvSpPr txBox="1"/>
          <p:nvPr/>
        </p:nvSpPr>
        <p:spPr>
          <a:xfrm>
            <a:off x="2798550" y="1848575"/>
            <a:ext cx="1686000" cy="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23477" l="0" r="0" t="0"/>
          <a:stretch/>
        </p:blipFill>
        <p:spPr>
          <a:xfrm>
            <a:off x="816700" y="944724"/>
            <a:ext cx="8042926" cy="35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402" name="Google Shape;402;p38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ctrTitle"/>
          </p:nvPr>
        </p:nvSpPr>
        <p:spPr>
          <a:xfrm flipH="1">
            <a:off x="3970900" y="2904875"/>
            <a:ext cx="31410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Methodology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39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893525" y="4774200"/>
            <a:ext cx="22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/>
          <p:nvPr/>
        </p:nvSpPr>
        <p:spPr>
          <a:xfrm flipH="1">
            <a:off x="3443100" y="0"/>
            <a:ext cx="5700900" cy="437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 txBox="1"/>
          <p:nvPr>
            <p:ph type="ctrTitle"/>
          </p:nvPr>
        </p:nvSpPr>
        <p:spPr>
          <a:xfrm>
            <a:off x="183600" y="184375"/>
            <a:ext cx="32595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Scale of Restriction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es Schwab Revenue Growth </a:t>
            </a:r>
            <a:r>
              <a:rPr lang="es" sz="3000"/>
              <a:t>Over time</a:t>
            </a:r>
            <a:endParaRPr sz="3000"/>
          </a:p>
        </p:txBody>
      </p:sp>
      <p:sp>
        <p:nvSpPr>
          <p:cNvPr id="423" name="Google Shape;423;p40"/>
          <p:cNvSpPr txBox="1"/>
          <p:nvPr/>
        </p:nvSpPr>
        <p:spPr>
          <a:xfrm>
            <a:off x="183600" y="1420725"/>
            <a:ext cx="29799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begin our analysis, Team 1 created a scale of policy restrictiveness based on disruption to everyday life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4" name="Google Shape;424;p40"/>
          <p:cNvPicPr preferRelativeResize="0"/>
          <p:nvPr/>
        </p:nvPicPr>
        <p:blipFill rotWithShape="1">
          <a:blip r:embed="rId3">
            <a:alphaModFix/>
          </a:blip>
          <a:srcRect b="9248" l="19179" r="22630" t="7584"/>
          <a:stretch/>
        </p:blipFill>
        <p:spPr>
          <a:xfrm>
            <a:off x="3443100" y="0"/>
            <a:ext cx="5700901" cy="43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0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433" name="Google Shape;433;p40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7" name="Google Shape;437;p40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ctrTitle"/>
          </p:nvPr>
        </p:nvSpPr>
        <p:spPr>
          <a:xfrm flipH="1">
            <a:off x="1198025" y="2243225"/>
            <a:ext cx="4287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41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/>
          <p:nvPr/>
        </p:nvSpPr>
        <p:spPr>
          <a:xfrm>
            <a:off x="-50" y="0"/>
            <a:ext cx="9144000" cy="96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145475" y="179250"/>
            <a:ext cx="55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53" name="Google Shape;453;p42"/>
          <p:cNvCxnSpPr/>
          <p:nvPr/>
        </p:nvCxnSpPr>
        <p:spPr>
          <a:xfrm>
            <a:off x="5335563" y="1369363"/>
            <a:ext cx="1125300" cy="2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2"/>
          <p:cNvCxnSpPr/>
          <p:nvPr/>
        </p:nvCxnSpPr>
        <p:spPr>
          <a:xfrm>
            <a:off x="6412963" y="1020363"/>
            <a:ext cx="3000" cy="3969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2"/>
          <p:cNvCxnSpPr/>
          <p:nvPr/>
        </p:nvCxnSpPr>
        <p:spPr>
          <a:xfrm>
            <a:off x="3471288" y="1914288"/>
            <a:ext cx="1921800" cy="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2"/>
          <p:cNvCxnSpPr/>
          <p:nvPr/>
        </p:nvCxnSpPr>
        <p:spPr>
          <a:xfrm>
            <a:off x="5392938" y="1347388"/>
            <a:ext cx="300" cy="6243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2"/>
          <p:cNvCxnSpPr/>
          <p:nvPr/>
        </p:nvCxnSpPr>
        <p:spPr>
          <a:xfrm flipH="1" rot="10800000">
            <a:off x="2056363" y="2631263"/>
            <a:ext cx="14724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2"/>
          <p:cNvCxnSpPr/>
          <p:nvPr/>
        </p:nvCxnSpPr>
        <p:spPr>
          <a:xfrm>
            <a:off x="3528738" y="1876038"/>
            <a:ext cx="0" cy="812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42"/>
          <p:cNvSpPr txBox="1"/>
          <p:nvPr/>
        </p:nvSpPr>
        <p:spPr>
          <a:xfrm>
            <a:off x="3449525" y="1418400"/>
            <a:ext cx="1082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Hanken Grotesk Black"/>
                <a:ea typeface="Hanken Grotesk Black"/>
                <a:cs typeface="Hanken Grotesk Black"/>
                <a:sym typeface="Hanken Grotesk Black"/>
              </a:rPr>
              <a:t>Step 2</a:t>
            </a:r>
            <a:endParaRPr sz="1900">
              <a:solidFill>
                <a:schemeClr val="dk1"/>
              </a:solidFill>
              <a:latin typeface="Hanken Grotesk Black"/>
              <a:ea typeface="Hanken Grotesk Black"/>
              <a:cs typeface="Hanken Grotesk Black"/>
              <a:sym typeface="Hanken Grotesk Black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2001138" y="2133725"/>
            <a:ext cx="2043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Hanken Grotesk Black"/>
                <a:ea typeface="Hanken Grotesk Black"/>
                <a:cs typeface="Hanken Grotesk Black"/>
                <a:sym typeface="Hanken Grotesk Black"/>
              </a:rPr>
              <a:t>Step 1</a:t>
            </a:r>
            <a:endParaRPr sz="1900">
              <a:solidFill>
                <a:schemeClr val="dk1"/>
              </a:solidFill>
              <a:latin typeface="Hanken Grotesk Black"/>
              <a:ea typeface="Hanken Grotesk Black"/>
              <a:cs typeface="Hanken Grotesk Black"/>
              <a:sym typeface="Hanken Grotesk Black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255213" y="878050"/>
            <a:ext cx="135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Hanken Grotesk Black"/>
                <a:ea typeface="Hanken Grotesk Black"/>
                <a:cs typeface="Hanken Grotesk Black"/>
                <a:sym typeface="Hanken Grotesk Black"/>
              </a:rPr>
              <a:t>Step 3</a:t>
            </a:r>
            <a:endParaRPr sz="1900">
              <a:solidFill>
                <a:schemeClr val="dk1"/>
              </a:solidFill>
              <a:latin typeface="Hanken Grotesk Black"/>
              <a:ea typeface="Hanken Grotesk Black"/>
              <a:cs typeface="Hanken Grotesk Black"/>
              <a:sym typeface="Hanken Grotesk Black"/>
            </a:endParaRPr>
          </a:p>
        </p:txBody>
      </p:sp>
      <p:sp>
        <p:nvSpPr>
          <p:cNvPr id="462" name="Google Shape;462;p42"/>
          <p:cNvSpPr/>
          <p:nvPr/>
        </p:nvSpPr>
        <p:spPr>
          <a:xfrm rot="10800000">
            <a:off x="230350" y="3172053"/>
            <a:ext cx="2963700" cy="1492200"/>
          </a:xfrm>
          <a:prstGeom prst="wedgeRectCallout">
            <a:avLst>
              <a:gd fmla="val -22258" name="adj1"/>
              <a:gd fmla="val 74570" name="adj2"/>
            </a:avLst>
          </a:prstGeom>
          <a:solidFill>
            <a:schemeClr val="lt1"/>
          </a:solidFill>
          <a:ln cap="flat" cmpd="sng" w="2857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42"/>
          <p:cNvSpPr/>
          <p:nvPr/>
        </p:nvSpPr>
        <p:spPr>
          <a:xfrm rot="10800000">
            <a:off x="6549863" y="1971738"/>
            <a:ext cx="2363700" cy="2343900"/>
          </a:xfrm>
          <a:prstGeom prst="wedgeRectCallout">
            <a:avLst>
              <a:gd fmla="val 48872" name="adj1"/>
              <a:gd fmla="val 71058" name="adj2"/>
            </a:avLst>
          </a:prstGeom>
          <a:solidFill>
            <a:schemeClr val="lt1"/>
          </a:solidFill>
          <a:ln cap="flat" cmpd="sng" w="28575">
            <a:solidFill>
              <a:srgbClr val="4776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4" name="Google Shape;464;p42"/>
          <p:cNvSpPr/>
          <p:nvPr/>
        </p:nvSpPr>
        <p:spPr>
          <a:xfrm rot="10800000">
            <a:off x="3709788" y="2277613"/>
            <a:ext cx="2514900" cy="2063700"/>
          </a:xfrm>
          <a:prstGeom prst="wedgeRectCallout">
            <a:avLst>
              <a:gd fmla="val 22073" name="adj1"/>
              <a:gd fmla="val 58966" name="adj2"/>
            </a:avLst>
          </a:prstGeom>
          <a:solidFill>
            <a:schemeClr val="lt1"/>
          </a:solidFill>
          <a:ln cap="flat" cmpd="sng" w="28575">
            <a:solidFill>
              <a:srgbClr val="7EA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3753138" y="2323988"/>
            <a:ext cx="24282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Hanken Grotesk"/>
                <a:ea typeface="Hanken Grotesk"/>
                <a:cs typeface="Hanken Grotesk"/>
                <a:sym typeface="Hanken Grotesk"/>
              </a:rPr>
              <a:t>Isolate specific policies based off the average policy score throughout the chosen time period</a:t>
            </a:r>
            <a:endParaRPr b="1"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anken Grotesk"/>
                <a:ea typeface="Hanken Grotesk"/>
                <a:cs typeface="Hanken Grotesk"/>
                <a:sym typeface="Hanken Grotesk"/>
              </a:rPr>
              <a:t>	Overlay changes in </a:t>
            </a:r>
            <a:r>
              <a:rPr lang="es" sz="1100">
                <a:latin typeface="Hanken Grotesk"/>
                <a:ea typeface="Hanken Grotesk"/>
                <a:cs typeface="Hanken Grotesk"/>
                <a:sym typeface="Hanken Grotesk"/>
              </a:rPr>
              <a:t>policy restriction with rolling averages, seeking signs of implemented policy changes impacting the growth rate of cases/deaths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354538" y="3172038"/>
            <a:ext cx="28395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Hanken Grotesk"/>
                <a:ea typeface="Hanken Grotesk"/>
                <a:cs typeface="Hanken Grotesk"/>
                <a:sym typeface="Hanken Grotesk"/>
              </a:rPr>
              <a:t>Using rolling average of growth rate of deaths and cases, decide time period for top 3 countries with the most successful growth and death rates</a:t>
            </a:r>
            <a:endParaRPr b="1"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anken Grotesk"/>
                <a:ea typeface="Hanken Grotesk"/>
                <a:cs typeface="Hanken Grotesk"/>
                <a:sym typeface="Hanken Grotesk"/>
              </a:rPr>
              <a:t>Analyze when our growth rate rolling average falls below 3% for cases and 1% for death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6590963" y="2004463"/>
            <a:ext cx="22815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Hanken Grotesk"/>
                <a:ea typeface="Hanken Grotesk"/>
                <a:cs typeface="Hanken Grotesk"/>
                <a:sym typeface="Hanken Grotesk"/>
              </a:rPr>
              <a:t>Confirm our exploratory analysis and ideas with the use of statistical findings</a:t>
            </a:r>
            <a:endParaRPr b="1"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anken Grotesk"/>
                <a:ea typeface="Hanken Grotesk"/>
                <a:cs typeface="Hanken Grotesk"/>
                <a:sym typeface="Hanken Grotesk"/>
              </a:rPr>
              <a:t>	Utilizing a combination of a key influencer graph and a logistical regression, we can confirm our findings of what policies tend to reduce growth rates when compared to the overall averages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476" name="Google Shape;476;p42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489" name="Google Shape;489;p42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type="ctrTitle"/>
          </p:nvPr>
        </p:nvSpPr>
        <p:spPr>
          <a:xfrm flipH="1">
            <a:off x="4101550" y="2243225"/>
            <a:ext cx="410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Power BI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2" name="Google Shape;502;p43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6893525" y="4774200"/>
            <a:ext cx="22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3" name="Google Shape;523;p44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4" name="Google Shape;524;p44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5" name="Google Shape;525;p44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6" name="Google Shape;526;p44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529" name="Google Shape;529;p44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4" name="Google Shape;534;p44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0" y="25"/>
            <a:ext cx="9144000" cy="86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jef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8" name="Google Shape;538;p44"/>
          <p:cNvSpPr txBox="1"/>
          <p:nvPr>
            <p:ph idx="4294967295" type="ctrTitle"/>
          </p:nvPr>
        </p:nvSpPr>
        <p:spPr>
          <a:xfrm>
            <a:off x="345150" y="146425"/>
            <a:ext cx="56457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Logistic Regression</a:t>
            </a:r>
            <a:endParaRPr sz="2600">
              <a:solidFill>
                <a:schemeClr val="lt1"/>
              </a:solidFill>
            </a:endParaRPr>
          </a:p>
        </p:txBody>
      </p:sp>
      <p:graphicFrame>
        <p:nvGraphicFramePr>
          <p:cNvPr id="539" name="Google Shape;539;p44"/>
          <p:cNvGraphicFramePr/>
          <p:nvPr/>
        </p:nvGraphicFramePr>
        <p:xfrm>
          <a:off x="73913" y="128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{E61391FC-4A65-450D-8E41-2FC1DBB47A2D}</a:tableStyleId>
              </a:tblPr>
              <a:tblGrid>
                <a:gridCol w="1419675"/>
                <a:gridCol w="1419675"/>
                <a:gridCol w="1419675"/>
              </a:tblGrid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Predictor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Coefficient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Odds Ratio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6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Closing Public Transport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-3.188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.04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 Gatherings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-1.72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.18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School Closing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-1.57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.21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86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Controlling International Travel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-1.35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.26</a:t>
                      </a:r>
                      <a:endParaRPr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6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6C494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 Internal Movements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6C494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6C494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-1.34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6C494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6C494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.26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6C494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0" name="Google Shape;540;p44"/>
          <p:cNvSpPr txBox="1"/>
          <p:nvPr/>
        </p:nvSpPr>
        <p:spPr>
          <a:xfrm>
            <a:off x="38225" y="814900"/>
            <a:ext cx="4940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Cases Regression</a:t>
            </a:r>
            <a:endParaRPr sz="2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541" name="Google Shape;541;p44"/>
          <p:cNvGraphicFramePr/>
          <p:nvPr/>
        </p:nvGraphicFramePr>
        <p:xfrm>
          <a:off x="4444063" y="126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{E61391FC-4A65-450D-8E41-2FC1DBB47A2D}</a:tableStyleId>
              </a:tblPr>
              <a:tblGrid>
                <a:gridCol w="1486025"/>
                <a:gridCol w="1486025"/>
                <a:gridCol w="1486025"/>
              </a:tblGrid>
              <a:tr h="35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Predictor</a:t>
                      </a:r>
                      <a:endParaRPr sz="12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Coefficient</a:t>
                      </a:r>
                      <a:endParaRPr sz="12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Odds Ratio</a:t>
                      </a:r>
                      <a:endParaRPr sz="12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Closing Public Transport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-2.02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.13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 Internal Movements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-1.22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.29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 Gatherings</a:t>
                      </a:r>
                      <a:endParaRPr sz="9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-1.10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.33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Closing Work</a:t>
                      </a:r>
                      <a:endParaRPr sz="9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-.80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.45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4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Controlling International Travel</a:t>
                      </a:r>
                      <a:endParaRPr sz="9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-.69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.50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4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Public Information Campaigns</a:t>
                      </a:r>
                      <a:endParaRPr sz="9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-.65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.52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4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Government Response Index</a:t>
                      </a:r>
                      <a:endParaRPr sz="9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-.56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.57</a:t>
                      </a:r>
                      <a:endParaRPr sz="10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School Closing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-.45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highlight>
                            <a:srgbClr val="EEB588"/>
                          </a:highlight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.64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EEB588"/>
                        </a:highlight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2" name="Google Shape;542;p44"/>
          <p:cNvSpPr txBox="1"/>
          <p:nvPr/>
        </p:nvSpPr>
        <p:spPr>
          <a:xfrm>
            <a:off x="4135925" y="814900"/>
            <a:ext cx="4940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Deaths</a:t>
            </a:r>
            <a:r>
              <a:rPr lang="es"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Regression</a:t>
            </a:r>
            <a:endParaRPr sz="2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ctrTitle"/>
          </p:nvPr>
        </p:nvSpPr>
        <p:spPr>
          <a:xfrm flipH="1">
            <a:off x="3906275" y="22699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45"/>
          <p:cNvSpPr txBox="1"/>
          <p:nvPr>
            <p:ph idx="2" type="title"/>
          </p:nvPr>
        </p:nvSpPr>
        <p:spPr>
          <a:xfrm flipH="1">
            <a:off x="-582025" y="245487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6893525" y="4774200"/>
            <a:ext cx="22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300" y="25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6"/>
          <p:cNvSpPr txBox="1"/>
          <p:nvPr/>
        </p:nvSpPr>
        <p:spPr>
          <a:xfrm>
            <a:off x="4568250" y="2761894"/>
            <a:ext cx="1376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Indicador 4</a:t>
            </a: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0" y="25"/>
            <a:ext cx="9144000" cy="86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65" name="Google Shape;565;p46"/>
          <p:cNvSpPr txBox="1"/>
          <p:nvPr>
            <p:ph type="ctrTitle"/>
          </p:nvPr>
        </p:nvSpPr>
        <p:spPr>
          <a:xfrm>
            <a:off x="345150" y="146425"/>
            <a:ext cx="56457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Machine</a:t>
            </a:r>
            <a:r>
              <a:rPr lang="es" sz="3000">
                <a:solidFill>
                  <a:schemeClr val="lt1"/>
                </a:solidFill>
              </a:rPr>
              <a:t> Learning Modeling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1" name="Google Shape;571;p46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3" name="Google Shape;573;p46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574" name="Google Shape;574;p46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6" name="Google Shape;586;p46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587" name="Google Shape;587;p46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8" name="Google Shape;588;p46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2" name="Google Shape;592;p46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95" name="Google Shape;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75" y="1047115"/>
            <a:ext cx="7599350" cy="3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6"/>
          <p:cNvSpPr txBox="1"/>
          <p:nvPr/>
        </p:nvSpPr>
        <p:spPr>
          <a:xfrm>
            <a:off x="6213275" y="2507575"/>
            <a:ext cx="1694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dotted line represents the confirmed change in cases if Sweden implemented our </a:t>
            </a:r>
            <a:r>
              <a:rPr b="1"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  <a:r>
              <a:rPr b="1"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earlier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83225" y="90925"/>
            <a:ext cx="19200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 flipH="1">
            <a:off x="7889075" y="249200"/>
            <a:ext cx="1392300" cy="135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</a:t>
            </a: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</a:t>
            </a: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tion Overview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421300" y="2361425"/>
            <a:ext cx="1392300" cy="1384200"/>
          </a:xfrm>
          <a:prstGeom prst="roundRect">
            <a:avLst>
              <a:gd fmla="val 6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467358" y="3159335"/>
            <a:ext cx="1300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Naman Nagaria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467375" y="3398425"/>
            <a:ext cx="1300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Architect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2131025" y="1786600"/>
            <a:ext cx="1392300" cy="1384200"/>
          </a:xfrm>
          <a:prstGeom prst="roundRect">
            <a:avLst>
              <a:gd fmla="val 6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2353" l="0" r="0" t="2353"/>
          <a:stretch/>
        </p:blipFill>
        <p:spPr>
          <a:xfrm>
            <a:off x="2270104" y="1528370"/>
            <a:ext cx="1114200" cy="106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 txBox="1"/>
          <p:nvPr/>
        </p:nvSpPr>
        <p:spPr>
          <a:xfrm>
            <a:off x="2177083" y="2584510"/>
            <a:ext cx="1300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Aidan Clark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177100" y="2823600"/>
            <a:ext cx="1300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Data/BI Analyst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3840750" y="2377525"/>
            <a:ext cx="1392300" cy="1384200"/>
          </a:xfrm>
          <a:prstGeom prst="roundRect">
            <a:avLst>
              <a:gd fmla="val 6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 b="0" l="10692" r="19465" t="0"/>
          <a:stretch/>
        </p:blipFill>
        <p:spPr>
          <a:xfrm>
            <a:off x="537329" y="2119282"/>
            <a:ext cx="1114200" cy="106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9"/>
          <p:cNvSpPr txBox="1"/>
          <p:nvPr/>
        </p:nvSpPr>
        <p:spPr>
          <a:xfrm>
            <a:off x="3886808" y="3175435"/>
            <a:ext cx="1300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Abigail Merage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3863700" y="3414525"/>
            <a:ext cx="1438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Engineer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5550475" y="1786600"/>
            <a:ext cx="1392300" cy="1384200"/>
          </a:xfrm>
          <a:prstGeom prst="roundRect">
            <a:avLst>
              <a:gd fmla="val 6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5">
            <a:alphaModFix/>
          </a:blip>
          <a:srcRect b="33354" l="0" r="0" t="3137"/>
          <a:stretch/>
        </p:blipFill>
        <p:spPr>
          <a:xfrm>
            <a:off x="5689554" y="1528370"/>
            <a:ext cx="1114200" cy="106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9"/>
          <p:cNvSpPr txBox="1"/>
          <p:nvPr/>
        </p:nvSpPr>
        <p:spPr>
          <a:xfrm>
            <a:off x="5596533" y="2584510"/>
            <a:ext cx="1300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Emily Forman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5573488" y="2823600"/>
            <a:ext cx="13923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Project Manager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306225" y="2377512"/>
            <a:ext cx="1392300" cy="1384200"/>
          </a:xfrm>
          <a:prstGeom prst="roundRect">
            <a:avLst>
              <a:gd fmla="val 6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6">
            <a:alphaModFix/>
          </a:blip>
          <a:srcRect b="2353" l="0" r="0" t="2353"/>
          <a:stretch/>
        </p:blipFill>
        <p:spPr>
          <a:xfrm>
            <a:off x="7445304" y="2119282"/>
            <a:ext cx="1114200" cy="106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9"/>
          <p:cNvSpPr txBox="1"/>
          <p:nvPr/>
        </p:nvSpPr>
        <p:spPr>
          <a:xfrm>
            <a:off x="7352283" y="3175423"/>
            <a:ext cx="1300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Patrick Soong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7352300" y="3414525"/>
            <a:ext cx="13461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Project Manager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7">
            <a:alphaModFix/>
          </a:blip>
          <a:srcRect b="2353" l="0" r="0" t="2344"/>
          <a:stretch/>
        </p:blipFill>
        <p:spPr>
          <a:xfrm>
            <a:off x="4002817" y="2040895"/>
            <a:ext cx="1114200" cy="106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>
            <p:ph type="title"/>
          </p:nvPr>
        </p:nvSpPr>
        <p:spPr>
          <a:xfrm>
            <a:off x="498250" y="2123400"/>
            <a:ext cx="34524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chemeClr val="lt1"/>
                </a:solidFill>
              </a:rPr>
              <a:t>Thank You!</a:t>
            </a:r>
            <a:endParaRPr sz="5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6" type="ctrTitle"/>
          </p:nvPr>
        </p:nvSpPr>
        <p:spPr>
          <a:xfrm>
            <a:off x="5297790" y="2027875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Architecture</a:t>
            </a:r>
            <a:endParaRPr/>
          </a:p>
        </p:txBody>
      </p:sp>
      <p:sp>
        <p:nvSpPr>
          <p:cNvPr id="224" name="Google Shape;224;p30"/>
          <p:cNvSpPr txBox="1"/>
          <p:nvPr>
            <p:ph idx="8" type="title"/>
          </p:nvPr>
        </p:nvSpPr>
        <p:spPr>
          <a:xfrm>
            <a:off x="49888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25" name="Google Shape;225;p30"/>
          <p:cNvSpPr txBox="1"/>
          <p:nvPr>
            <p:ph idx="21" type="ctrTitle"/>
          </p:nvPr>
        </p:nvSpPr>
        <p:spPr>
          <a:xfrm>
            <a:off x="336600" y="248150"/>
            <a:ext cx="288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Agenda</a:t>
            </a:r>
            <a:r>
              <a:rPr lang="es" sz="2600"/>
              <a:t> </a:t>
            </a:r>
            <a:endParaRPr sz="2600"/>
          </a:p>
        </p:txBody>
      </p:sp>
      <p:sp>
        <p:nvSpPr>
          <p:cNvPr id="226" name="Google Shape;226;p30"/>
          <p:cNvSpPr txBox="1"/>
          <p:nvPr>
            <p:ph type="ctrTitle"/>
          </p:nvPr>
        </p:nvSpPr>
        <p:spPr>
          <a:xfrm>
            <a:off x="1209292" y="21987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Situation Overview</a:t>
            </a:r>
            <a:endParaRPr/>
          </a:p>
        </p:txBody>
      </p:sp>
      <p:sp>
        <p:nvSpPr>
          <p:cNvPr id="227" name="Google Shape;227;p30"/>
          <p:cNvSpPr txBox="1"/>
          <p:nvPr>
            <p:ph idx="2" type="title"/>
          </p:nvPr>
        </p:nvSpPr>
        <p:spPr>
          <a:xfrm>
            <a:off x="6094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28" name="Google Shape;228;p30"/>
          <p:cNvSpPr txBox="1"/>
          <p:nvPr>
            <p:ph idx="3" type="ctrTitle"/>
          </p:nvPr>
        </p:nvSpPr>
        <p:spPr>
          <a:xfrm>
            <a:off x="2550125" y="20278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Recommendation</a:t>
            </a:r>
            <a:endParaRPr/>
          </a:p>
        </p:txBody>
      </p:sp>
      <p:sp>
        <p:nvSpPr>
          <p:cNvPr id="229" name="Google Shape;229;p30"/>
          <p:cNvSpPr txBox="1"/>
          <p:nvPr>
            <p:ph idx="5" type="title"/>
          </p:nvPr>
        </p:nvSpPr>
        <p:spPr>
          <a:xfrm>
            <a:off x="2799133" y="16209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30" name="Google Shape;230;p30"/>
          <p:cNvSpPr txBox="1"/>
          <p:nvPr>
            <p:ph idx="15" type="ctrTitle"/>
          </p:nvPr>
        </p:nvSpPr>
        <p:spPr>
          <a:xfrm>
            <a:off x="2413400" y="36018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Analysis</a:t>
            </a:r>
            <a:endParaRPr/>
          </a:p>
        </p:txBody>
      </p:sp>
      <p:sp>
        <p:nvSpPr>
          <p:cNvPr id="231" name="Google Shape;231;p30"/>
          <p:cNvSpPr txBox="1"/>
          <p:nvPr>
            <p:ph idx="17" type="title"/>
          </p:nvPr>
        </p:nvSpPr>
        <p:spPr>
          <a:xfrm>
            <a:off x="24134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232" name="Google Shape;232;p30"/>
          <p:cNvSpPr txBox="1"/>
          <p:nvPr>
            <p:ph idx="18" type="ctrTitle"/>
          </p:nvPr>
        </p:nvSpPr>
        <p:spPr>
          <a:xfrm>
            <a:off x="4558363" y="3601800"/>
            <a:ext cx="148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Power BI</a:t>
            </a:r>
            <a:endParaRPr/>
          </a:p>
        </p:txBody>
      </p:sp>
      <p:sp>
        <p:nvSpPr>
          <p:cNvPr id="233" name="Google Shape;233;p30"/>
          <p:cNvSpPr txBox="1"/>
          <p:nvPr>
            <p:ph idx="20" type="title"/>
          </p:nvPr>
        </p:nvSpPr>
        <p:spPr>
          <a:xfrm>
            <a:off x="45583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234" name="Google Shape;234;p30"/>
          <p:cNvSpPr txBox="1"/>
          <p:nvPr>
            <p:ph idx="18" type="ctrTitle"/>
          </p:nvPr>
        </p:nvSpPr>
        <p:spPr>
          <a:xfrm>
            <a:off x="6540775" y="3601800"/>
            <a:ext cx="14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</p:txBody>
      </p:sp>
      <p:sp>
        <p:nvSpPr>
          <p:cNvPr id="235" name="Google Shape;235;p30"/>
          <p:cNvSpPr txBox="1"/>
          <p:nvPr>
            <p:ph idx="20" type="title"/>
          </p:nvPr>
        </p:nvSpPr>
        <p:spPr>
          <a:xfrm>
            <a:off x="65407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 flipH="1">
            <a:off x="284375" y="4758613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7794037" y="1658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4800">
              <a:solidFill>
                <a:srgbClr val="254C6D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7794026" y="2027876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254C6D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Situation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51" y="1874675"/>
            <a:ext cx="412550" cy="4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type="title"/>
          </p:nvPr>
        </p:nvSpPr>
        <p:spPr>
          <a:xfrm>
            <a:off x="1342450" y="348750"/>
            <a:ext cx="67500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lt1"/>
                </a:solidFill>
              </a:rPr>
              <a:t>Objective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480575" y="1771975"/>
            <a:ext cx="69663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Develop a strategic plan to address the upcoming wave of COVID-19 in Caladan. </a:t>
            </a:r>
            <a:endParaRPr sz="15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Our guiding question: Which minimally restrictive measures can Caladan adopt to ensure that the </a:t>
            </a:r>
            <a:r>
              <a:rPr b="1"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death growth rate remains under 1%</a:t>
            </a:r>
            <a:r>
              <a:rPr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the </a:t>
            </a:r>
            <a:r>
              <a:rPr b="1"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new case growth rate stays below 3%</a:t>
            </a:r>
            <a:r>
              <a:rPr lang="es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over a 30-day moving average?</a:t>
            </a:r>
            <a:endParaRPr sz="15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9" name="Google Shape;259;p32"/>
          <p:cNvSpPr/>
          <p:nvPr/>
        </p:nvSpPr>
        <p:spPr>
          <a:xfrm rot="10800000">
            <a:off x="7782000" y="4609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Google Shape;260;p32"/>
          <p:cNvSpPr/>
          <p:nvPr/>
        </p:nvSpPr>
        <p:spPr>
          <a:xfrm>
            <a:off x="389950" y="3761038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Google Shape;261;p3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/>
        </p:nvSpPr>
        <p:spPr>
          <a:xfrm>
            <a:off x="284375" y="286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Overview:</a:t>
            </a:r>
            <a:endParaRPr sz="24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22738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Commonwealth of </a:t>
            </a:r>
            <a:r>
              <a:rPr b="1" lang="es" sz="3000">
                <a:solidFill>
                  <a:srgbClr val="122738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Caladan</a:t>
            </a:r>
            <a:endParaRPr b="1" sz="3000">
              <a:solidFill>
                <a:srgbClr val="122738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282" name="Google Shape;282;p33"/>
          <p:cNvGraphicFramePr/>
          <p:nvPr/>
        </p:nvGraphicFramePr>
        <p:xfrm>
          <a:off x="4151450" y="1711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{E61391FC-4A65-450D-8E41-2FC1DBB47A2D}</a:tableStyleId>
              </a:tblPr>
              <a:tblGrid>
                <a:gridCol w="470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254C6D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Strategy</a:t>
                      </a:r>
                      <a:endParaRPr b="1">
                        <a:solidFill>
                          <a:srgbClr val="254C6D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6666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Examine the effectiveness of policies from ten representative countries in managing the growth rates of COVID-19 cases and deaths. </a:t>
                      </a:r>
                      <a:endParaRPr sz="1200"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6666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Our goal is to identify which measures have been the most successful in curbing the spread of the virus.</a:t>
                      </a:r>
                      <a:endParaRPr sz="1200"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66666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3" name="Google Shape;283;p33"/>
          <p:cNvGraphicFramePr/>
          <p:nvPr/>
        </p:nvGraphicFramePr>
        <p:xfrm>
          <a:off x="284375" y="17110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{E61391FC-4A65-450D-8E41-2FC1DBB47A2D}</a:tableStyleId>
              </a:tblPr>
              <a:tblGrid>
                <a:gridCol w="3597175"/>
              </a:tblGrid>
              <a:tr h="40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Current Scenario</a:t>
                      </a:r>
                      <a:endParaRPr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6666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Population: 3.2 million </a:t>
                      </a:r>
                      <a:endParaRPr sz="1200"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6666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Urban Centers: Duncan and Stillgard </a:t>
                      </a:r>
                      <a:endParaRPr sz="1200"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200">
                          <a:solidFill>
                            <a:srgbClr val="66666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COVID-19 Impact: Low, with concerns of a potential resurgence</a:t>
                      </a:r>
                      <a:endParaRPr>
                        <a:solidFill>
                          <a:srgbClr val="66666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4" name="Google Shape;284;p33"/>
          <p:cNvCxnSpPr/>
          <p:nvPr/>
        </p:nvCxnSpPr>
        <p:spPr>
          <a:xfrm>
            <a:off x="3881550" y="2679950"/>
            <a:ext cx="264300" cy="0"/>
          </a:xfrm>
          <a:prstGeom prst="straightConnector1">
            <a:avLst/>
          </a:prstGeom>
          <a:noFill/>
          <a:ln cap="flat" cmpd="sng" w="9525">
            <a:solidFill>
              <a:srgbClr val="B3C3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3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293" name="Google Shape;293;p33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306" name="Google Shape;306;p33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</a:t>
            </a: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34"/>
          <p:cNvSpPr txBox="1"/>
          <p:nvPr>
            <p:ph type="ctrTitle"/>
          </p:nvPr>
        </p:nvSpPr>
        <p:spPr>
          <a:xfrm flipH="1">
            <a:off x="1480725" y="2120525"/>
            <a:ext cx="415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Recommendation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6370" l="0" r="0" t="6361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idx="6" type="ctrTitle"/>
          </p:nvPr>
        </p:nvSpPr>
        <p:spPr>
          <a:xfrm>
            <a:off x="62250" y="1731075"/>
            <a:ext cx="3744600" cy="23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3 Most Effective Policies - 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Our </a:t>
            </a:r>
            <a:r>
              <a:rPr lang="es" sz="2500">
                <a:solidFill>
                  <a:schemeClr val="lt1"/>
                </a:solidFill>
              </a:rPr>
              <a:t>Recommendation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4316825" y="253425"/>
            <a:ext cx="4587900" cy="124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Internal Movement Regulation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4316825" y="1731063"/>
            <a:ext cx="4587900" cy="124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Public Transport Regulations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4316825" y="3208725"/>
            <a:ext cx="4587900" cy="124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School Closures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337" name="Google Shape;337;p35"/>
          <p:cNvSpPr txBox="1"/>
          <p:nvPr/>
        </p:nvSpPr>
        <p:spPr>
          <a:xfrm flipH="1">
            <a:off x="145475" y="4758625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 flipH="1">
            <a:off x="210975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 flipH="1">
            <a:off x="3592338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 flipH="1">
            <a:off x="55253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Process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 flipH="1">
            <a:off x="7290200" y="47586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 flipH="1">
            <a:off x="284375" y="4758613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Case Overview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 flipH="1">
            <a:off x="17669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Key Players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 flipH="1">
            <a:off x="3249575" y="4758588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Stakeholders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 flipH="1">
            <a:off x="4732175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Relevant Law</a:t>
            </a:r>
            <a:endParaRPr b="1" sz="13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 flipH="1">
            <a:off x="6214826" y="4758613"/>
            <a:ext cx="26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56449"/>
                </a:solidFill>
                <a:latin typeface="Lora Medium"/>
                <a:ea typeface="Lora Medium"/>
                <a:cs typeface="Lora Medium"/>
                <a:sym typeface="Lora Medium"/>
              </a:rPr>
              <a:t>Decision &amp; Recommendation</a:t>
            </a:r>
            <a:endParaRPr sz="1300">
              <a:solidFill>
                <a:srgbClr val="85644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7098000" y="4774200"/>
            <a:ext cx="2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200">
              <a:solidFill>
                <a:srgbClr val="B3C3C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C3CE"/>
              </a:solidFill>
            </a:endParaRPr>
          </a:p>
        </p:txBody>
      </p:sp>
      <p:sp>
        <p:nvSpPr>
          <p:cNvPr id="350" name="Google Shape;350;p35"/>
          <p:cNvSpPr txBox="1"/>
          <p:nvPr/>
        </p:nvSpPr>
        <p:spPr>
          <a:xfrm flipH="1">
            <a:off x="0" y="4758600"/>
            <a:ext cx="162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Situation Overview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 flipH="1">
            <a:off x="3054488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Architecture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 flipH="1">
            <a:off x="4222425" y="4758588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sz="1200">
              <a:solidFill>
                <a:srgbClr val="B3C3CE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 flipH="1">
            <a:off x="582462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 flipH="1">
            <a:off x="7661400" y="4758600"/>
            <a:ext cx="14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 flipH="1">
            <a:off x="1571900" y="4758600"/>
            <a:ext cx="14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sz="12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3C3CE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 flipH="1">
            <a:off x="6741875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Power BI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 flipH="1">
            <a:off x="7661400" y="4766400"/>
            <a:ext cx="1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B3C3C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</a:t>
            </a:r>
            <a:endParaRPr b="1" sz="1300">
              <a:solidFill>
                <a:srgbClr val="B3C3C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Data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36"/>
          <p:cNvSpPr txBox="1"/>
          <p:nvPr>
            <p:ph idx="2" type="title"/>
          </p:nvPr>
        </p:nvSpPr>
        <p:spPr>
          <a:xfrm flipH="1">
            <a:off x="3522950" y="2685800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254C6D"/>
      </a:dk1>
      <a:lt1>
        <a:srgbClr val="F3F3F3"/>
      </a:lt1>
      <a:dk2>
        <a:srgbClr val="5D8CB6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